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5" d="100"/>
          <a:sy n="65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675" y="457728"/>
            <a:ext cx="7740650" cy="106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023" y="3018078"/>
            <a:ext cx="7276465" cy="2615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33400"/>
            <a:ext cx="4084954" cy="96710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79375">
              <a:lnSpc>
                <a:spcPts val="3529"/>
              </a:lnSpc>
              <a:spcBef>
                <a:spcPts val="515"/>
              </a:spcBef>
            </a:pPr>
            <a:r>
              <a:rPr sz="3200" b="0" spc="20" dirty="0">
                <a:solidFill>
                  <a:srgbClr val="000000"/>
                </a:solidFill>
                <a:latin typeface="Arial Black"/>
                <a:cs typeface="Arial Black"/>
              </a:rPr>
              <a:t>INTERPERSONAL </a:t>
            </a:r>
            <a:r>
              <a:rPr sz="3200" b="0" spc="-105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200" b="0" spc="20" dirty="0">
                <a:solidFill>
                  <a:srgbClr val="000000"/>
                </a:solidFill>
                <a:latin typeface="Arial Black"/>
                <a:cs typeface="Arial Black"/>
              </a:rPr>
              <a:t>COMMUNICATION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6137" y="1764245"/>
            <a:ext cx="4911725" cy="156709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260"/>
              </a:spcBef>
            </a:pPr>
            <a:r>
              <a:rPr sz="2800" b="1" dirty="0"/>
              <a:t>MINGGU </a:t>
            </a:r>
            <a:r>
              <a:rPr lang="en-US" sz="2800" b="1" dirty="0"/>
              <a:t>2</a:t>
            </a:r>
            <a:endParaRPr sz="2800" b="1" dirty="0"/>
          </a:p>
          <a:p>
            <a:pPr marL="12700" marR="5080" algn="ctr">
              <a:lnSpc>
                <a:spcPts val="3900"/>
              </a:lnSpc>
              <a:spcBef>
                <a:spcPts val="755"/>
              </a:spcBef>
            </a:pP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Konsep</a:t>
            </a:r>
            <a:r>
              <a:rPr sz="36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Dasar</a:t>
            </a:r>
            <a:r>
              <a:rPr sz="36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Komunikasi </a:t>
            </a:r>
            <a:r>
              <a:rPr sz="3600" b="1" spc="-7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Antar</a:t>
            </a:r>
            <a:r>
              <a:rPr sz="36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Pribadi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E182B-2EF3-D4D5-9856-139A60D3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3428999"/>
            <a:ext cx="5064522" cy="3302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6BE56-F50F-B14A-6DAA-1089C789B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30354"/>
            <a:ext cx="4221449" cy="271014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777646"/>
            <a:ext cx="57232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Proses</a:t>
            </a:r>
            <a:r>
              <a:rPr sz="3300" spc="-45" dirty="0"/>
              <a:t> </a:t>
            </a:r>
            <a:r>
              <a:rPr sz="3300" spc="-10" dirty="0"/>
              <a:t>Komunikasi</a:t>
            </a:r>
            <a:r>
              <a:rPr sz="3300" spc="-50" dirty="0"/>
              <a:t> </a:t>
            </a:r>
            <a:r>
              <a:rPr sz="3300" spc="-5" dirty="0"/>
              <a:t>Interpersonal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38063" y="1451508"/>
            <a:ext cx="4673600" cy="379730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619125" indent="-607060">
              <a:lnSpc>
                <a:spcPct val="100000"/>
              </a:lnSpc>
              <a:spcBef>
                <a:spcPts val="1689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Keinginan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berkomunikasi</a:t>
            </a:r>
            <a:endParaRPr sz="28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1590"/>
              </a:spcBef>
              <a:buAutoNum type="arabicPeriod"/>
              <a:tabLst>
                <a:tab pos="619125" algn="l"/>
                <a:tab pos="619760" algn="l"/>
                <a:tab pos="2811145" algn="l"/>
              </a:tabLst>
            </a:pPr>
            <a:r>
              <a:rPr sz="2800" spc="-5" dirty="0">
                <a:latin typeface="Calibri"/>
                <a:cs typeface="Calibri"/>
              </a:rPr>
              <a:t>Encodin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 ole</a:t>
            </a:r>
            <a:r>
              <a:rPr sz="2800" dirty="0">
                <a:latin typeface="Calibri"/>
                <a:cs typeface="Calibri"/>
              </a:rPr>
              <a:t>h	</a:t>
            </a:r>
            <a:r>
              <a:rPr sz="2800" spc="-5" dirty="0">
                <a:latin typeface="Calibri"/>
                <a:cs typeface="Calibri"/>
              </a:rPr>
              <a:t>komunikator</a:t>
            </a:r>
            <a:endParaRPr sz="28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159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Pengiriman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pesan</a:t>
            </a:r>
            <a:endParaRPr sz="28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159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Penerimaan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pesan</a:t>
            </a:r>
            <a:endParaRPr sz="28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159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Decoding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oleh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komunikan</a:t>
            </a:r>
            <a:endParaRPr sz="28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159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Umpan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balik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371" y="685800"/>
            <a:ext cx="57232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Proses</a:t>
            </a:r>
            <a:r>
              <a:rPr sz="3300" spc="-45" dirty="0"/>
              <a:t> </a:t>
            </a:r>
            <a:r>
              <a:rPr sz="3300" spc="-10" dirty="0"/>
              <a:t>Komunikasi</a:t>
            </a:r>
            <a:r>
              <a:rPr sz="3300" spc="-50" dirty="0"/>
              <a:t> </a:t>
            </a:r>
            <a:r>
              <a:rPr sz="3300" spc="-5" dirty="0"/>
              <a:t>Interpersonal</a:t>
            </a:r>
            <a:endParaRPr sz="33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800" y="1524000"/>
            <a:ext cx="6756400" cy="45283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2A79B-DF3C-7C26-68B9-7AC8DE1AF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675139"/>
            <a:ext cx="1832464" cy="11764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51961" y="1479275"/>
            <a:ext cx="8101965" cy="4522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05155" marR="428625" indent="-593090">
              <a:lnSpc>
                <a:spcPct val="79800"/>
              </a:lnSpc>
              <a:spcBef>
                <a:spcPts val="700"/>
              </a:spcBef>
              <a:buAutoNum type="arabicPeriod"/>
              <a:tabLst>
                <a:tab pos="605155" algn="l"/>
                <a:tab pos="605790" algn="l"/>
              </a:tabLst>
            </a:pPr>
            <a:r>
              <a:rPr sz="2350" spc="5" dirty="0">
                <a:latin typeface="Calibri"/>
                <a:cs typeface="Calibri"/>
              </a:rPr>
              <a:t>Komunikasi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berlangsung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antara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pikiran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seseorang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dengan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pikiran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orang</a:t>
            </a:r>
            <a:r>
              <a:rPr sz="2350" spc="5" dirty="0">
                <a:latin typeface="Calibri"/>
                <a:cs typeface="Calibri"/>
              </a:rPr>
              <a:t> lain</a:t>
            </a:r>
            <a:endParaRPr sz="2350" dirty="0">
              <a:latin typeface="Calibri"/>
              <a:cs typeface="Calibri"/>
            </a:endParaRPr>
          </a:p>
          <a:p>
            <a:pPr marL="605155" marR="1271905" indent="-593090">
              <a:lnSpc>
                <a:spcPct val="79800"/>
              </a:lnSpc>
              <a:spcBef>
                <a:spcPts val="1950"/>
              </a:spcBef>
              <a:buAutoNum type="arabicPeriod"/>
              <a:tabLst>
                <a:tab pos="605155" algn="l"/>
                <a:tab pos="605790" algn="l"/>
              </a:tabLst>
            </a:pPr>
            <a:r>
              <a:rPr sz="2350" spc="10" dirty="0">
                <a:latin typeface="Calibri"/>
                <a:cs typeface="Calibri"/>
              </a:rPr>
              <a:t>Orang hanya </a:t>
            </a:r>
            <a:r>
              <a:rPr sz="2350" spc="5" dirty="0">
                <a:latin typeface="Calibri"/>
                <a:cs typeface="Calibri"/>
              </a:rPr>
              <a:t>bisa mengerti sesuatu hal </a:t>
            </a:r>
            <a:r>
              <a:rPr sz="2350" spc="10" dirty="0">
                <a:latin typeface="Calibri"/>
                <a:cs typeface="Calibri"/>
              </a:rPr>
              <a:t>dengan 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menghubungkannya pada </a:t>
            </a:r>
            <a:r>
              <a:rPr sz="2350" spc="5" dirty="0">
                <a:latin typeface="Calibri"/>
                <a:cs typeface="Calibri"/>
              </a:rPr>
              <a:t>suatu hal lain </a:t>
            </a:r>
            <a:r>
              <a:rPr sz="2350" spc="10" dirty="0">
                <a:latin typeface="Calibri"/>
                <a:cs typeface="Calibri"/>
              </a:rPr>
              <a:t>yang </a:t>
            </a:r>
            <a:r>
              <a:rPr sz="2350" spc="5" dirty="0">
                <a:latin typeface="Calibri"/>
                <a:cs typeface="Calibri"/>
              </a:rPr>
              <a:t>telah </a:t>
            </a:r>
            <a:r>
              <a:rPr sz="2350" spc="-5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dimengerti</a:t>
            </a:r>
            <a:endParaRPr sz="2350" dirty="0">
              <a:latin typeface="Calibri"/>
              <a:cs typeface="Calibri"/>
            </a:endParaRPr>
          </a:p>
          <a:p>
            <a:pPr marL="605155" indent="-593090">
              <a:lnSpc>
                <a:spcPct val="100000"/>
              </a:lnSpc>
              <a:spcBef>
                <a:spcPts val="1380"/>
              </a:spcBef>
              <a:buAutoNum type="arabicPeriod"/>
              <a:tabLst>
                <a:tab pos="605155" algn="l"/>
                <a:tab pos="605790" algn="l"/>
              </a:tabLst>
            </a:pPr>
            <a:r>
              <a:rPr sz="2350" spc="5" dirty="0">
                <a:latin typeface="Calibri"/>
                <a:cs typeface="Calibri"/>
              </a:rPr>
              <a:t>Setiap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orang </a:t>
            </a:r>
            <a:r>
              <a:rPr sz="2350" spc="5" dirty="0">
                <a:latin typeface="Calibri"/>
                <a:cs typeface="Calibri"/>
              </a:rPr>
              <a:t>berkomunikasi tentu </a:t>
            </a:r>
            <a:r>
              <a:rPr sz="2350" spc="10" dirty="0">
                <a:latin typeface="Calibri"/>
                <a:cs typeface="Calibri"/>
              </a:rPr>
              <a:t>mempunyai</a:t>
            </a:r>
            <a:r>
              <a:rPr sz="2350" spc="5" dirty="0">
                <a:latin typeface="Calibri"/>
                <a:cs typeface="Calibri"/>
              </a:rPr>
              <a:t> tujuan</a:t>
            </a:r>
            <a:endParaRPr sz="2350" dirty="0">
              <a:latin typeface="Calibri"/>
              <a:cs typeface="Calibri"/>
            </a:endParaRPr>
          </a:p>
          <a:p>
            <a:pPr marL="605155" marR="224790" indent="-593090">
              <a:lnSpc>
                <a:spcPct val="79800"/>
              </a:lnSpc>
              <a:spcBef>
                <a:spcPts val="1945"/>
              </a:spcBef>
              <a:buAutoNum type="arabicPeriod"/>
              <a:tabLst>
                <a:tab pos="605155" algn="l"/>
                <a:tab pos="605790" algn="l"/>
              </a:tabLst>
            </a:pPr>
            <a:r>
              <a:rPr sz="2350" spc="10" dirty="0">
                <a:latin typeface="Calibri"/>
                <a:cs typeface="Calibri"/>
              </a:rPr>
              <a:t>Orang yang </a:t>
            </a:r>
            <a:r>
              <a:rPr sz="2350" spc="5" dirty="0">
                <a:latin typeface="Calibri"/>
                <a:cs typeface="Calibri"/>
              </a:rPr>
              <a:t>telah </a:t>
            </a:r>
            <a:r>
              <a:rPr sz="2350" spc="10" dirty="0">
                <a:latin typeface="Calibri"/>
                <a:cs typeface="Calibri"/>
              </a:rPr>
              <a:t>melakukan </a:t>
            </a:r>
            <a:r>
              <a:rPr sz="2350" spc="5" dirty="0">
                <a:latin typeface="Calibri"/>
                <a:cs typeface="Calibri"/>
              </a:rPr>
              <a:t>komunikasi </a:t>
            </a:r>
            <a:r>
              <a:rPr sz="2350" spc="10" dirty="0">
                <a:latin typeface="Calibri"/>
                <a:cs typeface="Calibri"/>
              </a:rPr>
              <a:t>mempunyai 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keewajiban </a:t>
            </a:r>
            <a:r>
              <a:rPr sz="2350" spc="10" dirty="0">
                <a:latin typeface="Calibri"/>
                <a:cs typeface="Calibri"/>
              </a:rPr>
              <a:t>untuk meyakinkan </a:t>
            </a:r>
            <a:r>
              <a:rPr sz="2350" spc="5" dirty="0">
                <a:latin typeface="Calibri"/>
                <a:cs typeface="Calibri"/>
              </a:rPr>
              <a:t>dirinya </a:t>
            </a:r>
            <a:r>
              <a:rPr sz="2350" spc="10" dirty="0">
                <a:latin typeface="Calibri"/>
                <a:cs typeface="Calibri"/>
              </a:rPr>
              <a:t>bahwa </a:t>
            </a:r>
            <a:r>
              <a:rPr sz="2350" spc="5" dirty="0">
                <a:latin typeface="Calibri"/>
                <a:cs typeface="Calibri"/>
              </a:rPr>
              <a:t>ia </a:t>
            </a:r>
            <a:r>
              <a:rPr sz="2350" spc="10" dirty="0">
                <a:latin typeface="Calibri"/>
                <a:cs typeface="Calibri"/>
              </a:rPr>
              <a:t>memahami </a:t>
            </a:r>
            <a:r>
              <a:rPr sz="2350" spc="-5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makna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pesan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yang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akan</a:t>
            </a:r>
            <a:r>
              <a:rPr sz="2350" spc="5" dirty="0">
                <a:latin typeface="Calibri"/>
                <a:cs typeface="Calibri"/>
              </a:rPr>
              <a:t> disampaikannya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itu.</a:t>
            </a:r>
            <a:endParaRPr sz="2350" dirty="0">
              <a:latin typeface="Calibri"/>
              <a:cs typeface="Calibri"/>
            </a:endParaRPr>
          </a:p>
          <a:p>
            <a:pPr marL="605155" marR="5080" indent="-593090">
              <a:lnSpc>
                <a:spcPct val="79800"/>
              </a:lnSpc>
              <a:spcBef>
                <a:spcPts val="1950"/>
              </a:spcBef>
              <a:buAutoNum type="arabicPeriod"/>
              <a:tabLst>
                <a:tab pos="605155" algn="l"/>
                <a:tab pos="605790" algn="l"/>
              </a:tabLst>
            </a:pPr>
            <a:r>
              <a:rPr sz="2350" spc="10" dirty="0">
                <a:latin typeface="Calibri"/>
                <a:cs typeface="Calibri"/>
              </a:rPr>
              <a:t>Orang yang </a:t>
            </a:r>
            <a:r>
              <a:rPr sz="2350" spc="5" dirty="0">
                <a:latin typeface="Calibri"/>
                <a:cs typeface="Calibri"/>
              </a:rPr>
              <a:t>tidak </a:t>
            </a:r>
            <a:r>
              <a:rPr sz="2350" spc="10" dirty="0">
                <a:latin typeface="Calibri"/>
                <a:cs typeface="Calibri"/>
              </a:rPr>
              <a:t>memahami makna </a:t>
            </a:r>
            <a:r>
              <a:rPr sz="2350" spc="5" dirty="0">
                <a:latin typeface="Calibri"/>
                <a:cs typeface="Calibri"/>
              </a:rPr>
              <a:t>informasi </a:t>
            </a:r>
            <a:r>
              <a:rPr sz="2350" spc="10" dirty="0">
                <a:latin typeface="Calibri"/>
                <a:cs typeface="Calibri"/>
              </a:rPr>
              <a:t>yang </a:t>
            </a:r>
            <a:r>
              <a:rPr sz="2350" spc="5" dirty="0">
                <a:latin typeface="Calibri"/>
                <a:cs typeface="Calibri"/>
              </a:rPr>
              <a:t>diterima, </a:t>
            </a:r>
            <a:r>
              <a:rPr sz="2350" spc="-5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memiliki kewajiban </a:t>
            </a:r>
            <a:r>
              <a:rPr sz="2350" spc="10" dirty="0">
                <a:latin typeface="Calibri"/>
                <a:cs typeface="Calibri"/>
              </a:rPr>
              <a:t>untuk meminta </a:t>
            </a:r>
            <a:r>
              <a:rPr sz="2350" spc="5" dirty="0">
                <a:latin typeface="Calibri"/>
                <a:cs typeface="Calibri"/>
              </a:rPr>
              <a:t>penjelasan </a:t>
            </a:r>
            <a:r>
              <a:rPr sz="2350" spc="10" dirty="0">
                <a:latin typeface="Calibri"/>
                <a:cs typeface="Calibri"/>
              </a:rPr>
              <a:t>agar </a:t>
            </a:r>
            <a:r>
              <a:rPr sz="2350" spc="5" dirty="0">
                <a:latin typeface="Calibri"/>
                <a:cs typeface="Calibri"/>
              </a:rPr>
              <a:t>tidak 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terjadi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bias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komunikasi.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B0054-F9D6-5A4D-6A8D-128113A33364}"/>
              </a:ext>
            </a:extLst>
          </p:cNvPr>
          <p:cNvSpPr txBox="1"/>
          <p:nvPr/>
        </p:nvSpPr>
        <p:spPr>
          <a:xfrm>
            <a:off x="1334452" y="594645"/>
            <a:ext cx="6475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-1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Asas-Asas</a:t>
            </a:r>
            <a:r>
              <a:rPr lang="en-US" sz="2800" spc="-5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Komunikasi</a:t>
            </a:r>
            <a:r>
              <a:rPr lang="en-US" sz="2800" spc="-45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Interpersonal</a:t>
            </a:r>
            <a:endParaRPr lang="en-US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984AC-29C7-54C0-566B-3337DC29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85" y="1004570"/>
            <a:ext cx="3671899" cy="214497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910" y="420354"/>
            <a:ext cx="5758180" cy="519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spc="5" dirty="0"/>
              <a:t>Ciri-Ciri</a:t>
            </a:r>
            <a:r>
              <a:rPr sz="3200" spc="-10" dirty="0"/>
              <a:t> </a:t>
            </a:r>
            <a:r>
              <a:rPr sz="3200" spc="10" dirty="0"/>
              <a:t>Komunikasi</a:t>
            </a:r>
            <a:r>
              <a:rPr sz="3200" spc="-15" dirty="0"/>
              <a:t> </a:t>
            </a:r>
            <a:r>
              <a:rPr sz="3200" spc="10" dirty="0"/>
              <a:t>Interpersonal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524000"/>
            <a:ext cx="11658600" cy="4394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3503295" indent="-514350">
              <a:lnSpc>
                <a:spcPct val="111600"/>
              </a:lnSpc>
              <a:spcBef>
                <a:spcPts val="100"/>
              </a:spcBef>
              <a:buFont typeface="+mj-lt"/>
              <a:buAutoNum type="arabicPeriod"/>
            </a:pPr>
            <a:r>
              <a:rPr sz="2800" spc="-5" dirty="0" err="1">
                <a:latin typeface="Calibri"/>
                <a:cs typeface="Calibri"/>
              </a:rPr>
              <a:t>Arus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Pesan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Arah</a:t>
            </a:r>
            <a:r>
              <a:rPr lang="en-US" sz="2800" spc="-5" dirty="0">
                <a:latin typeface="Calibri"/>
                <a:cs typeface="Calibri"/>
              </a:rPr>
              <a:t> </a:t>
            </a:r>
          </a:p>
          <a:p>
            <a:pPr marL="527050" marR="3503295" indent="-514350">
              <a:lnSpc>
                <a:spcPct val="111600"/>
              </a:lnSpc>
              <a:spcBef>
                <a:spcPts val="100"/>
              </a:spcBef>
              <a:buFont typeface="+mj-lt"/>
              <a:buAutoNum type="arabicPeriod"/>
            </a:pPr>
            <a:r>
              <a:rPr sz="2800" spc="-5" dirty="0" err="1">
                <a:latin typeface="Calibri"/>
                <a:cs typeface="Calibri"/>
              </a:rPr>
              <a:t>Suasana</a:t>
            </a:r>
            <a:r>
              <a:rPr sz="2800" spc="-5" dirty="0">
                <a:latin typeface="Calibri"/>
                <a:cs typeface="Calibri"/>
              </a:rPr>
              <a:t> Nonformal </a:t>
            </a:r>
            <a:r>
              <a:rPr sz="2800" dirty="0">
                <a:latin typeface="Calibri"/>
                <a:cs typeface="Calibri"/>
              </a:rPr>
              <a:t> </a:t>
            </a:r>
            <a:endParaRPr lang="en-US" sz="2800" spc="-5" dirty="0">
              <a:latin typeface="Calibri"/>
              <a:cs typeface="Calibri"/>
            </a:endParaRPr>
          </a:p>
          <a:p>
            <a:pPr marL="527050" marR="3503295" indent="-514350">
              <a:lnSpc>
                <a:spcPct val="111600"/>
              </a:lnSpc>
              <a:spcBef>
                <a:spcPts val="100"/>
              </a:spcBef>
              <a:buFont typeface="+mj-lt"/>
              <a:buAutoNum type="arabicPeriod"/>
            </a:pPr>
            <a:r>
              <a:rPr sz="2800" spc="-5" dirty="0" err="1">
                <a:latin typeface="Calibri"/>
                <a:cs typeface="Calibri"/>
              </a:rPr>
              <a:t>umpan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balik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segera</a:t>
            </a:r>
            <a:endParaRPr lang="en-US" sz="2800" dirty="0">
              <a:latin typeface="Calibri"/>
              <a:cs typeface="Calibri"/>
            </a:endParaRPr>
          </a:p>
          <a:p>
            <a:pPr marL="527050" marR="3503295" indent="-514350">
              <a:lnSpc>
                <a:spcPct val="111600"/>
              </a:lnSpc>
              <a:spcBef>
                <a:spcPts val="100"/>
              </a:spcBef>
              <a:buFont typeface="+mj-lt"/>
              <a:buAutoNum type="arabicPeriod"/>
            </a:pPr>
            <a:r>
              <a:rPr sz="2800" spc="-5" dirty="0" err="1">
                <a:latin typeface="Calibri"/>
                <a:cs typeface="Calibri"/>
              </a:rPr>
              <a:t>Peserta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komunikasi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berada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dalam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jarak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yang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dekat</a:t>
            </a:r>
            <a:endParaRPr lang="en-US" sz="2800" dirty="0">
              <a:latin typeface="Calibri"/>
              <a:cs typeface="Calibri"/>
            </a:endParaRPr>
          </a:p>
          <a:p>
            <a:pPr marL="527050" marR="3503295" indent="-514350">
              <a:lnSpc>
                <a:spcPct val="111600"/>
              </a:lnSpc>
              <a:spcBef>
                <a:spcPts val="100"/>
              </a:spcBef>
              <a:buFont typeface="+mj-lt"/>
              <a:buAutoNum type="arabicPeriod"/>
            </a:pPr>
            <a:r>
              <a:rPr sz="2800" spc="-5" dirty="0" err="1">
                <a:latin typeface="Calibri"/>
                <a:cs typeface="Calibri"/>
              </a:rPr>
              <a:t>Peserta</a:t>
            </a:r>
            <a:r>
              <a:rPr sz="2800" spc="-5" dirty="0">
                <a:latin typeface="Calibri"/>
                <a:cs typeface="Calibri"/>
              </a:rPr>
              <a:t> komunikasi mengirim dan menerima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pesan secara simultan dan spontan, baik secara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verbal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 non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verbal.</a:t>
            </a:r>
            <a:endParaRPr lang="en-US" sz="2800" dirty="0">
              <a:latin typeface="Calibri"/>
              <a:cs typeface="Calibri"/>
            </a:endParaRPr>
          </a:p>
          <a:p>
            <a:pPr marL="527050" marR="3503295" indent="-514350">
              <a:lnSpc>
                <a:spcPct val="111600"/>
              </a:lnSpc>
              <a:spcBef>
                <a:spcPts val="100"/>
              </a:spcBef>
              <a:buFont typeface="+mj-lt"/>
              <a:buAutoNum type="arabicPeriod"/>
            </a:pPr>
            <a:r>
              <a:rPr sz="2800" spc="-5" dirty="0" err="1">
                <a:latin typeface="Calibri"/>
                <a:cs typeface="Calibri"/>
              </a:rPr>
              <a:t>Komunikasi</a:t>
            </a:r>
            <a:r>
              <a:rPr sz="2800" spc="-5" dirty="0">
                <a:latin typeface="Calibri"/>
                <a:cs typeface="Calibri"/>
              </a:rPr>
              <a:t> interpersonal </a:t>
            </a:r>
            <a:r>
              <a:rPr sz="2800" spc="-10" dirty="0">
                <a:latin typeface="Calibri"/>
                <a:cs typeface="Calibri"/>
              </a:rPr>
              <a:t>tidak </a:t>
            </a:r>
            <a:r>
              <a:rPr sz="2800" spc="-5" dirty="0">
                <a:latin typeface="Calibri"/>
                <a:cs typeface="Calibri"/>
              </a:rPr>
              <a:t>dapat diubah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maupun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diulang.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977" y="457200"/>
            <a:ext cx="6456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Tipe</a:t>
            </a:r>
            <a:r>
              <a:rPr sz="4000" spc="-45" dirty="0"/>
              <a:t> </a:t>
            </a:r>
            <a:r>
              <a:rPr sz="4000" spc="-10" dirty="0"/>
              <a:t>Komunikasi</a:t>
            </a:r>
            <a:r>
              <a:rPr sz="4000" spc="-50" dirty="0"/>
              <a:t> </a:t>
            </a:r>
            <a:r>
              <a:rPr sz="4000" spc="-5" dirty="0"/>
              <a:t>Interpersonal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139825" y="1577238"/>
            <a:ext cx="7388859" cy="414074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84150" marR="5080" indent="-125095">
              <a:lnSpc>
                <a:spcPts val="3000"/>
              </a:lnSpc>
              <a:spcBef>
                <a:spcPts val="500"/>
              </a:spcBef>
              <a:buSzPct val="96428"/>
              <a:buFont typeface="Arial MT"/>
              <a:buChar char="•"/>
              <a:tabLst>
                <a:tab pos="185420" algn="l"/>
              </a:tabLst>
            </a:pPr>
            <a:r>
              <a:rPr sz="2800" spc="-5" dirty="0">
                <a:latin typeface="Calibri"/>
                <a:cs typeface="Calibri"/>
              </a:rPr>
              <a:t>Stewart L.Tubbs dan Sylvia </a:t>
            </a:r>
            <a:r>
              <a:rPr sz="2800" spc="-10" dirty="0">
                <a:latin typeface="Calibri"/>
                <a:cs typeface="Calibri"/>
              </a:rPr>
              <a:t>Moss </a:t>
            </a:r>
            <a:r>
              <a:rPr sz="2800" spc="-5" dirty="0">
                <a:latin typeface="Calibri"/>
                <a:cs typeface="Calibri"/>
              </a:rPr>
              <a:t>menjelaskan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bahwa komunikasi insani muncul dalam beberapa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situasi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yang berbeda,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antara</a:t>
            </a:r>
            <a:r>
              <a:rPr sz="2800" spc="-5" dirty="0">
                <a:latin typeface="Calibri"/>
                <a:cs typeface="Calibri"/>
              </a:rPr>
              <a:t> lain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12700" marR="3792854">
              <a:lnSpc>
                <a:spcPts val="3750"/>
              </a:lnSpc>
              <a:spcBef>
                <a:spcPts val="150"/>
              </a:spcBef>
            </a:pPr>
            <a:r>
              <a:rPr sz="2800" spc="-5" dirty="0">
                <a:latin typeface="Calibri"/>
                <a:cs typeface="Calibri"/>
              </a:rPr>
              <a:t>A.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Komunikasi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orang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B.</a:t>
            </a:r>
            <a:r>
              <a:rPr lang="en-US" sz="2800" spc="-5" dirty="0">
                <a:latin typeface="Calibri"/>
                <a:cs typeface="Calibri"/>
              </a:rPr>
              <a:t>  </a:t>
            </a:r>
            <a:r>
              <a:rPr sz="2800" spc="-5" dirty="0" err="1">
                <a:latin typeface="Calibri"/>
                <a:cs typeface="Calibri"/>
              </a:rPr>
              <a:t>Wawancara</a:t>
            </a:r>
            <a:endParaRPr sz="2800" dirty="0">
              <a:latin typeface="Calibri"/>
              <a:cs typeface="Calibri"/>
            </a:endParaRPr>
          </a:p>
          <a:p>
            <a:pPr marL="12700" marR="3166110">
              <a:lnSpc>
                <a:spcPts val="3750"/>
              </a:lnSpc>
            </a:pPr>
            <a:r>
              <a:rPr sz="2800" spc="-5" dirty="0">
                <a:latin typeface="Calibri"/>
                <a:cs typeface="Calibri"/>
              </a:rPr>
              <a:t>C.Komunikasi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Kelompok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kecil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D.Komunikasi Publik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E.Komunikasi Organisasi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F.Komunikasi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Massa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E34DC-F4E6-577F-7113-89512BDE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267200"/>
            <a:ext cx="4256678" cy="24865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80A25-6D9F-30BC-82D9-0A8446F8F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64"/>
          <a:stretch/>
        </p:blipFill>
        <p:spPr>
          <a:xfrm>
            <a:off x="4761806" y="4495800"/>
            <a:ext cx="4369904" cy="2362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712698"/>
            <a:ext cx="6638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TUJUAN</a:t>
            </a:r>
            <a:r>
              <a:rPr sz="3200" spc="-45" dirty="0"/>
              <a:t> </a:t>
            </a:r>
            <a:r>
              <a:rPr sz="3200" spc="-10" dirty="0"/>
              <a:t>KOMUNIKASI</a:t>
            </a:r>
            <a:r>
              <a:rPr sz="3200" spc="-50" dirty="0"/>
              <a:t> </a:t>
            </a:r>
            <a:r>
              <a:rPr sz="3200" spc="-5" dirty="0"/>
              <a:t>INTERPERSONAL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59722" y="1447800"/>
            <a:ext cx="7008495" cy="37401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4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spc="-10" dirty="0">
                <a:latin typeface="Calibri"/>
                <a:cs typeface="Calibri"/>
              </a:rPr>
              <a:t>Mengungkapkan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perhatian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kepada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orang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lain</a:t>
            </a:r>
            <a:endParaRPr sz="2800" dirty="0">
              <a:latin typeface="Calibri"/>
              <a:cs typeface="Calibri"/>
            </a:endParaRPr>
          </a:p>
          <a:p>
            <a:pPr marL="137795" indent="-125730">
              <a:lnSpc>
                <a:spcPct val="100000"/>
              </a:lnSpc>
              <a:spcBef>
                <a:spcPts val="3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spc="-10" dirty="0">
                <a:latin typeface="Calibri"/>
                <a:cs typeface="Calibri"/>
              </a:rPr>
              <a:t>Menemukan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diri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sendiri</a:t>
            </a:r>
            <a:endParaRPr sz="2800" dirty="0">
              <a:latin typeface="Calibri"/>
              <a:cs typeface="Calibri"/>
            </a:endParaRPr>
          </a:p>
          <a:p>
            <a:pPr marL="137795" indent="-125730">
              <a:lnSpc>
                <a:spcPct val="100000"/>
              </a:lnSpc>
              <a:spcBef>
                <a:spcPts val="3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spc="-10" dirty="0">
                <a:latin typeface="Calibri"/>
                <a:cs typeface="Calibri"/>
              </a:rPr>
              <a:t>Menemukan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dunia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luar</a:t>
            </a:r>
            <a:endParaRPr sz="2800" dirty="0">
              <a:latin typeface="Calibri"/>
              <a:cs typeface="Calibri"/>
            </a:endParaRPr>
          </a:p>
          <a:p>
            <a:pPr marL="137160" marR="283845" indent="-125095">
              <a:lnSpc>
                <a:spcPts val="3000"/>
              </a:lnSpc>
              <a:spcBef>
                <a:spcPts val="7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spc="-10" dirty="0">
                <a:latin typeface="Calibri"/>
                <a:cs typeface="Calibri"/>
              </a:rPr>
              <a:t>Membangun </a:t>
            </a:r>
            <a:r>
              <a:rPr sz="2800" spc="-5" dirty="0">
                <a:latin typeface="Calibri"/>
                <a:cs typeface="Calibri"/>
              </a:rPr>
              <a:t>dan memelihara hubungan yang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harmonis</a:t>
            </a:r>
            <a:endParaRPr sz="2800" dirty="0">
              <a:latin typeface="Calibri"/>
              <a:cs typeface="Calibri"/>
            </a:endParaRPr>
          </a:p>
          <a:p>
            <a:pPr marL="137795" indent="-125730">
              <a:lnSpc>
                <a:spcPct val="100000"/>
              </a:lnSpc>
              <a:spcBef>
                <a:spcPts val="35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spc="-10" dirty="0">
                <a:latin typeface="Calibri"/>
                <a:cs typeface="Calibri"/>
              </a:rPr>
              <a:t>Mempengaruhi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sikap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tingkah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laku</a:t>
            </a:r>
            <a:endParaRPr sz="2800" dirty="0">
              <a:latin typeface="Calibri"/>
              <a:cs typeface="Calibri"/>
            </a:endParaRPr>
          </a:p>
          <a:p>
            <a:pPr marL="137795" indent="-125730">
              <a:lnSpc>
                <a:spcPct val="100000"/>
              </a:lnSpc>
              <a:spcBef>
                <a:spcPts val="3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spc="-10" dirty="0">
                <a:latin typeface="Calibri"/>
                <a:cs typeface="Calibri"/>
              </a:rPr>
              <a:t>Mencari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kesenangan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atau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menghabiskan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waktu</a:t>
            </a:r>
            <a:endParaRPr sz="2800" dirty="0">
              <a:latin typeface="Calibri"/>
              <a:cs typeface="Calibri"/>
            </a:endParaRPr>
          </a:p>
          <a:p>
            <a:pPr marL="137795" indent="-125730">
              <a:lnSpc>
                <a:spcPct val="100000"/>
              </a:lnSpc>
              <a:spcBef>
                <a:spcPts val="3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spc="-10" dirty="0">
                <a:latin typeface="Calibri"/>
                <a:cs typeface="Calibri"/>
              </a:rPr>
              <a:t>Memberikan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bantuan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konseling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729610"/>
            <a:ext cx="6946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002060"/>
                </a:solidFill>
              </a:rPr>
              <a:t>Konsep</a:t>
            </a:r>
            <a:r>
              <a:rPr sz="3300" spc="-35" dirty="0">
                <a:solidFill>
                  <a:srgbClr val="002060"/>
                </a:solidFill>
              </a:rPr>
              <a:t> </a:t>
            </a:r>
            <a:r>
              <a:rPr sz="3300" spc="-5" dirty="0">
                <a:solidFill>
                  <a:srgbClr val="002060"/>
                </a:solidFill>
              </a:rPr>
              <a:t>Dasar</a:t>
            </a:r>
            <a:r>
              <a:rPr sz="3300" spc="-30" dirty="0">
                <a:solidFill>
                  <a:srgbClr val="002060"/>
                </a:solidFill>
              </a:rPr>
              <a:t> </a:t>
            </a:r>
            <a:r>
              <a:rPr sz="3300" spc="-10" dirty="0">
                <a:solidFill>
                  <a:srgbClr val="002060"/>
                </a:solidFill>
              </a:rPr>
              <a:t>Komunikasi</a:t>
            </a:r>
            <a:r>
              <a:rPr sz="3300" spc="-30" dirty="0">
                <a:solidFill>
                  <a:srgbClr val="002060"/>
                </a:solidFill>
              </a:rPr>
              <a:t> </a:t>
            </a:r>
            <a:r>
              <a:rPr sz="3300" spc="-5" dirty="0">
                <a:solidFill>
                  <a:srgbClr val="002060"/>
                </a:solidFill>
              </a:rPr>
              <a:t>Interpersonal</a:t>
            </a:r>
            <a:endParaRPr sz="33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9C303-59B4-5591-7769-D72A77A0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352648" cy="40772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54446"/>
            <a:ext cx="6946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002060"/>
                </a:solidFill>
              </a:rPr>
              <a:t>Konsep</a:t>
            </a:r>
            <a:r>
              <a:rPr sz="3300" spc="-35" dirty="0">
                <a:solidFill>
                  <a:srgbClr val="002060"/>
                </a:solidFill>
              </a:rPr>
              <a:t> </a:t>
            </a:r>
            <a:r>
              <a:rPr sz="3300" spc="-5" dirty="0">
                <a:solidFill>
                  <a:srgbClr val="002060"/>
                </a:solidFill>
              </a:rPr>
              <a:t>Dasar</a:t>
            </a:r>
            <a:r>
              <a:rPr sz="3300" spc="-30" dirty="0">
                <a:solidFill>
                  <a:srgbClr val="002060"/>
                </a:solidFill>
              </a:rPr>
              <a:t> </a:t>
            </a:r>
            <a:r>
              <a:rPr sz="3300" spc="-10" dirty="0">
                <a:solidFill>
                  <a:srgbClr val="002060"/>
                </a:solidFill>
              </a:rPr>
              <a:t>Komunikasi</a:t>
            </a:r>
            <a:r>
              <a:rPr sz="3300" spc="-30" dirty="0">
                <a:solidFill>
                  <a:srgbClr val="002060"/>
                </a:solidFill>
              </a:rPr>
              <a:t> </a:t>
            </a:r>
            <a:r>
              <a:rPr sz="3300" spc="-5" dirty="0">
                <a:solidFill>
                  <a:srgbClr val="002060"/>
                </a:solidFill>
              </a:rPr>
              <a:t>Interpersonal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012263"/>
            <a:ext cx="6016799" cy="581377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15950" indent="-603885">
              <a:lnSpc>
                <a:spcPct val="100000"/>
              </a:lnSpc>
              <a:spcBef>
                <a:spcPts val="580"/>
              </a:spcBef>
              <a:buFont typeface="Arial MT"/>
              <a:buAutoNum type="alphaLcPeriod"/>
              <a:tabLst>
                <a:tab pos="615950" algn="l"/>
                <a:tab pos="616585" algn="l"/>
              </a:tabLst>
            </a:pPr>
            <a:r>
              <a:rPr sz="2100" b="1" spc="-5" dirty="0">
                <a:latin typeface="Calibri"/>
                <a:cs typeface="Calibri"/>
              </a:rPr>
              <a:t>Manusia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adalah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makhluk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SOSIAL</a:t>
            </a:r>
            <a:endParaRPr sz="2100" b="1" dirty="0">
              <a:latin typeface="Calibri"/>
              <a:cs typeface="Calibri"/>
            </a:endParaRPr>
          </a:p>
          <a:p>
            <a:pPr marL="615950">
              <a:lnSpc>
                <a:spcPct val="100000"/>
              </a:lnSpc>
              <a:spcBef>
                <a:spcPts val="480"/>
              </a:spcBef>
            </a:pPr>
            <a:r>
              <a:rPr sz="2100" spc="-5" dirty="0">
                <a:latin typeface="Calibri"/>
                <a:cs typeface="Calibri"/>
              </a:rPr>
              <a:t>(tidak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dapat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hidup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sendiri,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membutuhkan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orang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lain)</a:t>
            </a:r>
            <a:endParaRPr sz="2100" dirty="0">
              <a:latin typeface="Calibri"/>
              <a:cs typeface="Calibri"/>
            </a:endParaRPr>
          </a:p>
          <a:p>
            <a:pPr marL="615950" indent="-603885">
              <a:lnSpc>
                <a:spcPct val="100000"/>
              </a:lnSpc>
              <a:spcBef>
                <a:spcPts val="480"/>
              </a:spcBef>
              <a:buFont typeface="Arial MT"/>
              <a:buAutoNum type="alphaLcPeriod" startAt="2"/>
              <a:tabLst>
                <a:tab pos="615950" algn="l"/>
                <a:tab pos="616585" algn="l"/>
              </a:tabLst>
            </a:pPr>
            <a:r>
              <a:rPr sz="2100" b="1" spc="-5" dirty="0">
                <a:latin typeface="Calibri"/>
                <a:cs typeface="Calibri"/>
              </a:rPr>
              <a:t>Interaksi</a:t>
            </a:r>
            <a:endParaRPr sz="2100" b="1" dirty="0">
              <a:latin typeface="Calibri"/>
              <a:cs typeface="Calibri"/>
            </a:endParaRPr>
          </a:p>
          <a:p>
            <a:pPr marL="615950">
              <a:lnSpc>
                <a:spcPct val="100000"/>
              </a:lnSpc>
              <a:spcBef>
                <a:spcPts val="480"/>
              </a:spcBef>
            </a:pPr>
            <a:r>
              <a:rPr sz="2100" spc="-5" dirty="0">
                <a:latin typeface="Calibri"/>
                <a:cs typeface="Calibri"/>
              </a:rPr>
              <a:t>(berbicara,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tukar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gagasan,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berbagi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pengalaman)</a:t>
            </a:r>
            <a:endParaRPr sz="2100" dirty="0">
              <a:latin typeface="Calibri"/>
              <a:cs typeface="Calibri"/>
            </a:endParaRPr>
          </a:p>
          <a:p>
            <a:pPr marL="615950" indent="-589280">
              <a:lnSpc>
                <a:spcPct val="100000"/>
              </a:lnSpc>
              <a:spcBef>
                <a:spcPts val="480"/>
              </a:spcBef>
              <a:buFont typeface="Arial MT"/>
              <a:buAutoNum type="alphaLcPeriod" startAt="3"/>
              <a:tabLst>
                <a:tab pos="615950" algn="l"/>
                <a:tab pos="616585" algn="l"/>
              </a:tabLst>
            </a:pPr>
            <a:r>
              <a:rPr sz="2100" b="1" spc="-5" dirty="0">
                <a:latin typeface="Calibri"/>
                <a:cs typeface="Calibri"/>
              </a:rPr>
              <a:t>Bergaul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dengan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sesama</a:t>
            </a:r>
            <a:endParaRPr sz="2100" b="1" dirty="0">
              <a:latin typeface="Calibri"/>
              <a:cs typeface="Calibri"/>
            </a:endParaRPr>
          </a:p>
          <a:p>
            <a:pPr marL="615950">
              <a:lnSpc>
                <a:spcPct val="100000"/>
              </a:lnSpc>
              <a:spcBef>
                <a:spcPts val="480"/>
              </a:spcBef>
            </a:pPr>
            <a:r>
              <a:rPr sz="2100" spc="-5" dirty="0">
                <a:latin typeface="Calibri"/>
                <a:cs typeface="Calibri"/>
              </a:rPr>
              <a:t>(afeksi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=kasih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sayang,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kepuasan,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kontrol=pengawasan)</a:t>
            </a:r>
            <a:endParaRPr sz="210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670"/>
              </a:spcBef>
            </a:pPr>
            <a:r>
              <a:rPr sz="3300" b="1" spc="-5" dirty="0" err="1">
                <a:solidFill>
                  <a:srgbClr val="002060"/>
                </a:solidFill>
                <a:latin typeface="Calibri"/>
                <a:cs typeface="Calibri"/>
              </a:rPr>
              <a:t>Pentingnya</a:t>
            </a:r>
            <a:r>
              <a:rPr sz="33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5" dirty="0" err="1">
                <a:solidFill>
                  <a:srgbClr val="002060"/>
                </a:solidFill>
                <a:latin typeface="Calibri"/>
                <a:cs typeface="Calibri"/>
              </a:rPr>
              <a:t>Hub</a:t>
            </a:r>
            <a:r>
              <a:rPr lang="en-US" sz="3300" b="1" spc="-5" dirty="0" err="1">
                <a:solidFill>
                  <a:srgbClr val="002060"/>
                </a:solidFill>
                <a:latin typeface="Calibri"/>
                <a:cs typeface="Calibri"/>
              </a:rPr>
              <a:t>ungan</a:t>
            </a:r>
            <a:r>
              <a:rPr lang="en-US" sz="33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002060"/>
                </a:solidFill>
                <a:latin typeface="Calibri"/>
                <a:cs typeface="Calibri"/>
              </a:rPr>
              <a:t>Interpersonal</a:t>
            </a:r>
            <a:endParaRPr sz="3300" dirty="0">
              <a:latin typeface="Calibri"/>
              <a:cs typeface="Calibri"/>
            </a:endParaRPr>
          </a:p>
          <a:p>
            <a:pPr marL="101600" marR="5080">
              <a:lnSpc>
                <a:spcPts val="3229"/>
              </a:lnSpc>
            </a:pPr>
            <a:r>
              <a:rPr sz="1800" spc="-5" dirty="0">
                <a:latin typeface="Calibri"/>
                <a:cs typeface="Calibri"/>
              </a:rPr>
              <a:t>SCHUTZ (1966)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Mengembangkan</a:t>
            </a:r>
            <a:r>
              <a:rPr sz="1800" spc="-5" dirty="0">
                <a:latin typeface="Calibri"/>
                <a:cs typeface="Calibri"/>
              </a:rPr>
              <a:t> teori mengenai kebutuhan interpersonal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Ia menegaskan bahwa hubungan interpersonal y</a:t>
            </a:r>
            <a:r>
              <a:rPr lang="en-US" sz="1800" spc="-5" dirty="0">
                <a:latin typeface="Calibri"/>
                <a:cs typeface="Calibri"/>
              </a:rPr>
              <a:t>ang</a:t>
            </a:r>
            <a:r>
              <a:rPr sz="1800" spc="-5" dirty="0">
                <a:latin typeface="Calibri"/>
                <a:cs typeface="Calibri"/>
              </a:rPr>
              <a:t> berkelanjutan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tergantung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seberapa baik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 kebutuhan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dasar dapat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dipenuhi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7DFBA-820C-F782-9138-A8FBE612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971800"/>
            <a:ext cx="3646836" cy="22147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545024-7220-0990-D8AF-5DF50CD6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281176"/>
            <a:ext cx="2517574" cy="152892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675" y="501010"/>
            <a:ext cx="6565265" cy="98551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ts val="3600"/>
              </a:lnSpc>
              <a:spcBef>
                <a:spcPts val="520"/>
              </a:spcBef>
            </a:pPr>
            <a:r>
              <a:rPr sz="3300" dirty="0">
                <a:solidFill>
                  <a:srgbClr val="002060"/>
                </a:solidFill>
              </a:rPr>
              <a:t>3 </a:t>
            </a:r>
            <a:r>
              <a:rPr sz="3300" spc="-10" dirty="0">
                <a:solidFill>
                  <a:srgbClr val="002060"/>
                </a:solidFill>
              </a:rPr>
              <a:t>Kebutuhan </a:t>
            </a:r>
            <a:r>
              <a:rPr sz="3300" spc="-5" dirty="0">
                <a:solidFill>
                  <a:srgbClr val="002060"/>
                </a:solidFill>
              </a:rPr>
              <a:t>Dasar Manusia Menurut </a:t>
            </a:r>
            <a:r>
              <a:rPr sz="3300" spc="-735" dirty="0">
                <a:solidFill>
                  <a:srgbClr val="002060"/>
                </a:solidFill>
              </a:rPr>
              <a:t> </a:t>
            </a:r>
            <a:r>
              <a:rPr sz="3300" spc="-5" dirty="0">
                <a:solidFill>
                  <a:srgbClr val="002060"/>
                </a:solidFill>
              </a:rPr>
              <a:t>Schutz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701675" y="1753133"/>
            <a:ext cx="7451725" cy="407419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800" b="1" spc="-5" dirty="0">
                <a:latin typeface="Calibri"/>
                <a:cs typeface="Calibri"/>
              </a:rPr>
              <a:t>1.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Afeksi</a:t>
            </a:r>
            <a:endParaRPr sz="2800" dirty="0">
              <a:latin typeface="Calibri"/>
              <a:cs typeface="Calibri"/>
            </a:endParaRPr>
          </a:p>
          <a:p>
            <a:pPr marL="184150" marR="600710" indent="-125095">
              <a:lnSpc>
                <a:spcPts val="3000"/>
              </a:lnSpc>
              <a:spcBef>
                <a:spcPts val="790"/>
              </a:spcBef>
              <a:buSzPct val="96428"/>
              <a:buFont typeface="Arial MT"/>
              <a:buChar char="•"/>
              <a:tabLst>
                <a:tab pos="185420" algn="l"/>
              </a:tabLst>
            </a:pPr>
            <a:r>
              <a:rPr sz="2800" spc="-5" dirty="0" err="1">
                <a:latin typeface="Calibri"/>
                <a:cs typeface="Calibri"/>
              </a:rPr>
              <a:t>Keinginan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lang="en-US" sz="2800" spc="-5" dirty="0" err="1">
                <a:latin typeface="Calibri"/>
                <a:cs typeface="Calibri"/>
              </a:rPr>
              <a:t>untuk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memberi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mendapatkan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kasih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sayang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800" b="1" spc="-5" dirty="0">
                <a:latin typeface="Calibri"/>
                <a:cs typeface="Calibri"/>
              </a:rPr>
              <a:t>2.Inklusif</a:t>
            </a:r>
            <a:endParaRPr sz="2800" dirty="0">
              <a:latin typeface="Calibri"/>
              <a:cs typeface="Calibri"/>
            </a:endParaRPr>
          </a:p>
          <a:p>
            <a:pPr marL="184150" marR="1177925" indent="-125095">
              <a:lnSpc>
                <a:spcPts val="3000"/>
              </a:lnSpc>
              <a:spcBef>
                <a:spcPts val="790"/>
              </a:spcBef>
              <a:buSzPct val="96428"/>
              <a:buFont typeface="Arial MT"/>
              <a:buChar char="•"/>
              <a:tabLst>
                <a:tab pos="185420" algn="l"/>
              </a:tabLst>
            </a:pPr>
            <a:r>
              <a:rPr sz="2800" spc="-5" dirty="0" err="1">
                <a:latin typeface="Calibri"/>
                <a:cs typeface="Calibri"/>
              </a:rPr>
              <a:t>Keinginan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u</a:t>
            </a:r>
            <a:r>
              <a:rPr lang="en-US" sz="2800" spc="-5" dirty="0" err="1">
                <a:latin typeface="Calibri"/>
                <a:cs typeface="Calibri"/>
              </a:rPr>
              <a:t>ntuk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menjadi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bagian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dari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kel</a:t>
            </a:r>
            <a:r>
              <a:rPr lang="en-US" sz="2800" spc="-5" dirty="0" err="1">
                <a:latin typeface="Calibri"/>
                <a:cs typeface="Calibri"/>
              </a:rPr>
              <a:t>ompok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social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tertentu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800" b="1" spc="-5" dirty="0">
                <a:latin typeface="Calibri"/>
                <a:cs typeface="Calibri"/>
              </a:rPr>
              <a:t>3.Kontrol</a:t>
            </a:r>
            <a:endParaRPr sz="2800" dirty="0">
              <a:latin typeface="Calibri"/>
              <a:cs typeface="Calibri"/>
            </a:endParaRPr>
          </a:p>
          <a:p>
            <a:pPr marL="184150" marR="5080" indent="-125095">
              <a:lnSpc>
                <a:spcPts val="3000"/>
              </a:lnSpc>
              <a:spcBef>
                <a:spcPts val="790"/>
              </a:spcBef>
              <a:buSzPct val="96428"/>
              <a:buFont typeface="Arial MT"/>
              <a:buChar char="•"/>
              <a:tabLst>
                <a:tab pos="185420" algn="l"/>
              </a:tabLst>
            </a:pPr>
            <a:r>
              <a:rPr sz="2800" spc="-5" dirty="0" err="1">
                <a:latin typeface="Calibri"/>
                <a:cs typeface="Calibri"/>
              </a:rPr>
              <a:t>Kebutuhan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u</a:t>
            </a:r>
            <a:r>
              <a:rPr lang="en-US" sz="2800" spc="-5" dirty="0" err="1">
                <a:latin typeface="Calibri"/>
                <a:cs typeface="Calibri"/>
              </a:rPr>
              <a:t>ntuk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mempengaruhi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orang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atau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peristiwa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d</a:t>
            </a:r>
            <a:r>
              <a:rPr lang="en-US" sz="2800" spc="-5" dirty="0" err="1">
                <a:latin typeface="Calibri"/>
                <a:cs typeface="Calibri"/>
              </a:rPr>
              <a:t>alam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kehidupan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381000"/>
            <a:ext cx="5130165" cy="10693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3900"/>
              </a:lnSpc>
              <a:spcBef>
                <a:spcPts val="580"/>
              </a:spcBef>
            </a:pPr>
            <a:r>
              <a:rPr spc="-5" dirty="0">
                <a:solidFill>
                  <a:srgbClr val="002060"/>
                </a:solidFill>
              </a:rPr>
              <a:t>PENGERTIAN</a:t>
            </a:r>
            <a:r>
              <a:rPr spc="-9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KOMUNIKASI </a:t>
            </a:r>
            <a:r>
              <a:rPr spc="-79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INTERPERSONAL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5797" y="1680108"/>
            <a:ext cx="7454900" cy="35496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4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sz="2800" b="1" spc="-5" dirty="0">
                <a:latin typeface="Calibri"/>
                <a:cs typeface="Calibri"/>
              </a:rPr>
              <a:t>Trenholm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Jensen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(1995:26)</a:t>
            </a:r>
            <a:endParaRPr sz="2800" b="1" dirty="0">
              <a:latin typeface="Calibri"/>
              <a:cs typeface="Calibri"/>
            </a:endParaRPr>
          </a:p>
          <a:p>
            <a:pPr marL="137160" marR="5080">
              <a:lnSpc>
                <a:spcPts val="3000"/>
              </a:lnSpc>
              <a:spcBef>
                <a:spcPts val="790"/>
              </a:spcBef>
            </a:pPr>
            <a:r>
              <a:rPr sz="2800" spc="-5" dirty="0">
                <a:latin typeface="Calibri"/>
                <a:cs typeface="Calibri"/>
              </a:rPr>
              <a:t>mendefinisikan komunikasi interpersonal sebagai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komunikasi </a:t>
            </a:r>
            <a:r>
              <a:rPr sz="2800" dirty="0">
                <a:latin typeface="Calibri"/>
                <a:cs typeface="Calibri"/>
              </a:rPr>
              <a:t>antara </a:t>
            </a:r>
            <a:r>
              <a:rPr sz="2800" spc="-5" dirty="0">
                <a:latin typeface="Calibri"/>
                <a:cs typeface="Calibri"/>
              </a:rPr>
              <a:t>dua orang yang berlangsung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secara </a:t>
            </a:r>
            <a:r>
              <a:rPr sz="2800" spc="-10" dirty="0">
                <a:latin typeface="Calibri"/>
                <a:cs typeface="Calibri"/>
              </a:rPr>
              <a:t>tatap </a:t>
            </a:r>
            <a:r>
              <a:rPr sz="2800" spc="-5" dirty="0">
                <a:latin typeface="Calibri"/>
                <a:cs typeface="Calibri"/>
              </a:rPr>
              <a:t>muka (diadik)maupun melalui media </a:t>
            </a:r>
            <a:r>
              <a:rPr sz="2800" dirty="0">
                <a:latin typeface="Calibri"/>
                <a:cs typeface="Calibri"/>
              </a:rPr>
              <a:t>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Sifat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komunikasi ini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adalah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137160">
              <a:lnSpc>
                <a:spcPct val="100000"/>
              </a:lnSpc>
              <a:spcBef>
                <a:spcPts val="350"/>
              </a:spcBef>
            </a:pPr>
            <a:r>
              <a:rPr sz="2800" dirty="0">
                <a:latin typeface="Calibri"/>
                <a:cs typeface="Calibri"/>
              </a:rPr>
              <a:t>a.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Spontan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informal</a:t>
            </a:r>
            <a:endParaRPr sz="2800" dirty="0">
              <a:latin typeface="Calibri"/>
              <a:cs typeface="Calibri"/>
            </a:endParaRPr>
          </a:p>
          <a:p>
            <a:pPr marL="137160" marR="764540">
              <a:lnSpc>
                <a:spcPct val="111600"/>
              </a:lnSpc>
            </a:pPr>
            <a:r>
              <a:rPr sz="2800" spc="-5" dirty="0">
                <a:latin typeface="Calibri"/>
                <a:cs typeface="Calibri"/>
              </a:rPr>
              <a:t>b.Saling menerima feedback secara maksimal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c.partisipan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berperan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fleksibel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D90E7-A860-580C-6621-5D864323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7" y="4777884"/>
            <a:ext cx="3029373" cy="20481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915" y="974547"/>
            <a:ext cx="7978140" cy="26390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38430" marR="526415" indent="-126364">
              <a:lnSpc>
                <a:spcPts val="2630"/>
              </a:lnSpc>
              <a:spcBef>
                <a:spcPts val="395"/>
              </a:spcBef>
              <a:buFont typeface="Arial MT"/>
              <a:buChar char="•"/>
              <a:tabLst>
                <a:tab pos="139065" algn="l"/>
              </a:tabLst>
            </a:pPr>
            <a:r>
              <a:rPr sz="2400" b="1" spc="-5" dirty="0">
                <a:latin typeface="Calibri"/>
                <a:cs typeface="Calibri"/>
              </a:rPr>
              <a:t>Menurut Littlejohn </a:t>
            </a:r>
            <a:r>
              <a:rPr sz="2400" spc="-5" dirty="0">
                <a:latin typeface="Calibri"/>
                <a:cs typeface="Calibri"/>
              </a:rPr>
              <a:t>(1999), Komunikasi Antarpribadi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komunikasi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antar</a:t>
            </a:r>
            <a:r>
              <a:rPr sz="2400" spc="-5" dirty="0">
                <a:latin typeface="Calibri"/>
                <a:cs typeface="Calibri"/>
              </a:rPr>
              <a:t> individu-individu.</a:t>
            </a:r>
            <a:endParaRPr sz="2400" dirty="0">
              <a:latin typeface="Calibri"/>
              <a:cs typeface="Calibri"/>
            </a:endParaRPr>
          </a:p>
          <a:p>
            <a:pPr marL="138430" marR="5080" indent="-126364">
              <a:lnSpc>
                <a:spcPts val="2630"/>
              </a:lnSpc>
              <a:spcBef>
                <a:spcPts val="1939"/>
              </a:spcBef>
              <a:buFont typeface="Arial MT"/>
              <a:buChar char="•"/>
              <a:tabLst>
                <a:tab pos="139065" algn="l"/>
              </a:tabLst>
            </a:pPr>
            <a:r>
              <a:rPr sz="2400" b="1" spc="-5" dirty="0">
                <a:latin typeface="Calibri"/>
                <a:cs typeface="Calibri"/>
              </a:rPr>
              <a:t>Menurut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Agus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M.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Hardjana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(2003: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85),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Komunikasi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Antarpribadi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5" dirty="0">
                <a:latin typeface="Calibri"/>
                <a:cs typeface="Calibri"/>
              </a:rPr>
              <a:t>interaksi tatap muka </a:t>
            </a:r>
            <a:r>
              <a:rPr sz="2400" dirty="0">
                <a:latin typeface="Calibri"/>
                <a:cs typeface="Calibri"/>
              </a:rPr>
              <a:t>antara </a:t>
            </a:r>
            <a:r>
              <a:rPr sz="2400" spc="-5" dirty="0">
                <a:latin typeface="Calibri"/>
                <a:cs typeface="Calibri"/>
              </a:rPr>
              <a:t>dua </a:t>
            </a:r>
            <a:r>
              <a:rPr sz="2400" dirty="0">
                <a:latin typeface="Calibri"/>
                <a:cs typeface="Calibri"/>
              </a:rPr>
              <a:t>atau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beberapa orang, di mana pengirim dapat menyampaikan pesan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secara langsung dan penerima pesan dapat menerima dan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menanggapi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secara langsung pula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4114800"/>
            <a:ext cx="3581399" cy="2094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4AFB0-46F6-3ACD-7D9E-7514A82A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743200"/>
            <a:ext cx="3340830" cy="243125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563" y="278576"/>
            <a:ext cx="7602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HAKIKAT</a:t>
            </a:r>
            <a:r>
              <a:rPr spc="-50" dirty="0"/>
              <a:t> </a:t>
            </a:r>
            <a:r>
              <a:rPr spc="-10" dirty="0"/>
              <a:t>KOMUNIKASI</a:t>
            </a:r>
            <a:r>
              <a:rPr spc="-45" dirty="0"/>
              <a:t> </a:t>
            </a:r>
            <a:r>
              <a:rPr spc="-5" dirty="0"/>
              <a:t>INTERPERSONAL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563" y="892677"/>
            <a:ext cx="6026237" cy="5903539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619125" indent="-60706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KAP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pada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hakikatnya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adalah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suatu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proses</a:t>
            </a:r>
            <a:endParaRPr sz="2800" dirty="0">
              <a:latin typeface="Calibri"/>
              <a:cs typeface="Calibri"/>
            </a:endParaRPr>
          </a:p>
          <a:p>
            <a:pPr marL="619125" marR="325120" indent="-607060">
              <a:lnSpc>
                <a:spcPct val="69200"/>
              </a:lnSpc>
              <a:spcBef>
                <a:spcPts val="195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Pesan </a:t>
            </a:r>
            <a:r>
              <a:rPr sz="2800" spc="-10" dirty="0" err="1">
                <a:latin typeface="Calibri"/>
                <a:cs typeface="Calibri"/>
              </a:rPr>
              <a:t>tersebut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t</a:t>
            </a:r>
            <a:r>
              <a:rPr lang="en-US" sz="2800" spc="-10" dirty="0" err="1">
                <a:latin typeface="Calibri"/>
                <a:cs typeface="Calibri"/>
              </a:rPr>
              <a:t>idak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 </a:t>
            </a:r>
            <a:r>
              <a:rPr sz="2800" spc="-5" dirty="0">
                <a:latin typeface="Calibri"/>
                <a:cs typeface="Calibri"/>
              </a:rPr>
              <a:t>dengan sendirinya,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melainkan diciptakan dan dikirimkan oleh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seorang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komunikator</a:t>
            </a:r>
            <a:r>
              <a:rPr sz="2800" dirty="0">
                <a:latin typeface="Calibri"/>
                <a:cs typeface="Calibri"/>
              </a:rPr>
              <a:t>, atau </a:t>
            </a:r>
            <a:r>
              <a:rPr sz="2800" spc="-5" dirty="0">
                <a:latin typeface="Calibri"/>
                <a:cs typeface="Calibri"/>
              </a:rPr>
              <a:t>sumber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informasi.</a:t>
            </a:r>
            <a:endParaRPr sz="2800" dirty="0">
              <a:latin typeface="Calibri"/>
              <a:cs typeface="Calibri"/>
            </a:endParaRPr>
          </a:p>
          <a:p>
            <a:pPr marL="619125" marR="295910" indent="-607060">
              <a:lnSpc>
                <a:spcPct val="69200"/>
              </a:lnSpc>
              <a:spcBef>
                <a:spcPts val="195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KAP dapat </a:t>
            </a:r>
            <a:r>
              <a:rPr sz="2800" spc="-10" dirty="0">
                <a:latin typeface="Calibri"/>
                <a:cs typeface="Calibri"/>
              </a:rPr>
              <a:t>terjadi </a:t>
            </a:r>
            <a:r>
              <a:rPr sz="2800" spc="-5" dirty="0">
                <a:latin typeface="Calibri"/>
                <a:cs typeface="Calibri"/>
              </a:rPr>
              <a:t>secara langsung maupun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tidak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langsung</a:t>
            </a:r>
            <a:endParaRPr sz="2800" dirty="0">
              <a:latin typeface="Calibri"/>
              <a:cs typeface="Calibri"/>
            </a:endParaRPr>
          </a:p>
          <a:p>
            <a:pPr marL="619125" marR="503555" indent="-607060">
              <a:lnSpc>
                <a:spcPct val="69200"/>
              </a:lnSpc>
              <a:spcBef>
                <a:spcPts val="195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Penyampaian pesan dapat dilakukan baik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secara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lisan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maupun tertulis</a:t>
            </a:r>
            <a:endParaRPr sz="2800" dirty="0">
              <a:latin typeface="Calibri"/>
              <a:cs typeface="Calibri"/>
            </a:endParaRPr>
          </a:p>
          <a:p>
            <a:pPr marL="619125" marR="5080" indent="-607060">
              <a:lnSpc>
                <a:spcPct val="69200"/>
              </a:lnSpc>
              <a:spcBef>
                <a:spcPts val="1950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800" spc="-5" dirty="0">
                <a:latin typeface="Calibri"/>
                <a:cs typeface="Calibri"/>
              </a:rPr>
              <a:t>KAP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tatap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muka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memungkinkan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balikan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atau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dapat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diketahui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dengan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segera.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3900"/>
              </a:lnSpc>
              <a:spcBef>
                <a:spcPts val="580"/>
              </a:spcBef>
            </a:pPr>
            <a:r>
              <a:rPr spc="-10" dirty="0"/>
              <a:t>Komponen-Komponen Komunikasi </a:t>
            </a:r>
            <a:r>
              <a:rPr spc="-800" dirty="0"/>
              <a:t> </a:t>
            </a:r>
            <a:r>
              <a:rPr spc="-5" dirty="0"/>
              <a:t>Interpersonal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486" y="1612873"/>
            <a:ext cx="2943225" cy="431165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594995" indent="-58293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Sumber/komunikator</a:t>
            </a:r>
            <a:endParaRPr sz="2150" dirty="0">
              <a:latin typeface="Times New Roman"/>
              <a:cs typeface="Times New Roman"/>
            </a:endParaRP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Encoding</a:t>
            </a:r>
            <a:endParaRPr sz="2150" dirty="0">
              <a:latin typeface="Times New Roman"/>
              <a:cs typeface="Times New Roman"/>
            </a:endParaRP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Pesan</a:t>
            </a:r>
            <a:endParaRPr sz="2150" dirty="0">
              <a:latin typeface="Times New Roman"/>
              <a:cs typeface="Times New Roman"/>
            </a:endParaRP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Saluran</a:t>
            </a:r>
            <a:endParaRPr sz="2150" dirty="0">
              <a:latin typeface="Times New Roman"/>
              <a:cs typeface="Times New Roman"/>
            </a:endParaRP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Penerima/komunikan</a:t>
            </a:r>
            <a:endParaRPr sz="2150" dirty="0">
              <a:latin typeface="Times New Roman"/>
              <a:cs typeface="Times New Roman"/>
            </a:endParaRP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Decoding</a:t>
            </a:r>
            <a:endParaRPr sz="2150" dirty="0">
              <a:latin typeface="Times New Roman"/>
              <a:cs typeface="Times New Roman"/>
            </a:endParaRP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Respon</a:t>
            </a:r>
            <a:endParaRPr sz="2150" dirty="0">
              <a:latin typeface="Times New Roman"/>
              <a:cs typeface="Times New Roman"/>
            </a:endParaRP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Gangguan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(noise)</a:t>
            </a:r>
          </a:p>
          <a:p>
            <a:pPr marL="594995" indent="-582930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94995" algn="l"/>
                <a:tab pos="595630" algn="l"/>
              </a:tabLst>
            </a:pPr>
            <a:r>
              <a:rPr sz="2150" spc="-5" dirty="0">
                <a:latin typeface="Times New Roman"/>
                <a:cs typeface="Times New Roman"/>
              </a:rPr>
              <a:t>Konteks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komunikasi.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FA4E8-F8A6-2DE2-3AD0-8709FB24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682382"/>
            <a:ext cx="3938514" cy="28662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832" y="584907"/>
            <a:ext cx="39503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Model</a:t>
            </a:r>
            <a:r>
              <a:rPr sz="3300" spc="-45" dirty="0"/>
              <a:t> </a:t>
            </a:r>
            <a:r>
              <a:rPr sz="3300" spc="-10" dirty="0"/>
              <a:t>Komponen</a:t>
            </a:r>
            <a:r>
              <a:rPr sz="3300" spc="-50" dirty="0"/>
              <a:t> </a:t>
            </a:r>
            <a:r>
              <a:rPr sz="3300" spc="-10" dirty="0"/>
              <a:t>KAP</a:t>
            </a:r>
            <a:endParaRPr sz="33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7871188" cy="3770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534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Black</vt:lpstr>
      <vt:lpstr>Arial MT</vt:lpstr>
      <vt:lpstr>Arial Rounded MT Bold</vt:lpstr>
      <vt:lpstr>Calibri</vt:lpstr>
      <vt:lpstr>Times New Roman</vt:lpstr>
      <vt:lpstr>Office Theme</vt:lpstr>
      <vt:lpstr>INTERPERSONAL  COMMUNICATION</vt:lpstr>
      <vt:lpstr>Konsep Dasar Komunikasi Interpersonal</vt:lpstr>
      <vt:lpstr>Konsep Dasar Komunikasi Interpersonal</vt:lpstr>
      <vt:lpstr>3 Kebutuhan Dasar Manusia Menurut  Schutz</vt:lpstr>
      <vt:lpstr>PENGERTIAN KOMUNIKASI  INTERPERSONAL</vt:lpstr>
      <vt:lpstr>PowerPoint Presentation</vt:lpstr>
      <vt:lpstr>HAKIKAT KOMUNIKASI INTERPERSONAL</vt:lpstr>
      <vt:lpstr>Komponen-Komponen Komunikasi  Interpersonal</vt:lpstr>
      <vt:lpstr>Model Komponen KAP</vt:lpstr>
      <vt:lpstr>Proses Komunikasi Interpersonal</vt:lpstr>
      <vt:lpstr>Proses Komunikasi Interpersonal</vt:lpstr>
      <vt:lpstr>PowerPoint Presentation</vt:lpstr>
      <vt:lpstr>Ciri-Ciri Komunikasi Interpersonal</vt:lpstr>
      <vt:lpstr>Tipe Komunikasi Interpersonal</vt:lpstr>
      <vt:lpstr>TUJUAN KOMUNIKASI INTERPERSONAL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INTERPERSONAL  COMMUNICATION</dc:title>
  <cp:lastModifiedBy>Woro Kencana</cp:lastModifiedBy>
  <cp:revision>7</cp:revision>
  <dcterms:created xsi:type="dcterms:W3CDTF">2024-02-06T02:44:55Z</dcterms:created>
  <dcterms:modified xsi:type="dcterms:W3CDTF">2025-03-17T00:33:57Z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